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8" r:id="rId3"/>
    <p:sldId id="256" r:id="rId4"/>
    <p:sldId id="257" r:id="rId5"/>
    <p:sldId id="266" r:id="rId6"/>
    <p:sldId id="258" r:id="rId7"/>
    <p:sldId id="259" r:id="rId8"/>
    <p:sldId id="260" r:id="rId9"/>
    <p:sldId id="261" r:id="rId10"/>
    <p:sldId id="262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833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938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88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80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4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192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8885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5239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22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55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643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835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7694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3150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113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1740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9891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9093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14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7530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783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80528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18790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90585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019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93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67179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519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829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1F9EC1-CC4A-4959-B8DC-9444B95AF075}" type="datetimeFigureOut">
              <a:rPr lang="nl-BE" smtClean="0"/>
              <a:pPr/>
              <a:t>30/09/2018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4DE5-1907-4CA7-A3B7-7025DBC5B8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6588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afken\Pictures\logo karte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85"/>
          <a:stretch>
            <a:fillRect/>
          </a:stretch>
        </p:blipFill>
        <p:spPr bwMode="auto">
          <a:xfrm>
            <a:off x="1390695" y="2400300"/>
            <a:ext cx="9410610" cy="2071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B3335-DFD6-4235-9D78-6D6608B3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Jeugd- en </a:t>
            </a:r>
            <a:r>
              <a:rPr lang="nl-BE" dirty="0" err="1"/>
              <a:t>vakantieinitiatieven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9B49AE-7D8B-49D3-8ACE-6C3F0A2D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654629"/>
            <a:ext cx="9866266" cy="459377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BE" dirty="0"/>
              <a:t>Speelpleinwerking onder leiding van gemotiveerde monitoren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dirty="0"/>
              <a:t>Terugbetaling van vorming mede gebruik van nieuwe</a:t>
            </a:r>
            <a:br>
              <a:rPr lang="nl-BE" dirty="0"/>
            </a:br>
            <a:r>
              <a:rPr lang="nl-BE" dirty="0" err="1"/>
              <a:t>chirolokalen</a:t>
            </a:r>
            <a:endParaRPr lang="nl-BE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dirty="0"/>
              <a:t>Voorzien van speelmogelijkheid voor </a:t>
            </a:r>
            <a:r>
              <a:rPr lang="nl-BE" dirty="0" err="1"/>
              <a:t>mindervaliden</a:t>
            </a:r>
            <a:r>
              <a:rPr lang="nl-BE" dirty="0"/>
              <a:t> ter</a:t>
            </a:r>
            <a:br>
              <a:rPr lang="nl-BE" dirty="0"/>
            </a:br>
            <a:r>
              <a:rPr lang="nl-BE" dirty="0"/>
              <a:t>bevordering van inclusiewerking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dirty="0"/>
              <a:t>Organiseren van evaluaties via participatieve enquêtes</a:t>
            </a:r>
          </a:p>
          <a:p>
            <a:pPr>
              <a:lnSpc>
                <a:spcPct val="150000"/>
              </a:lnSpc>
            </a:pPr>
            <a:r>
              <a:rPr lang="nl-BE" dirty="0"/>
              <a:t>Blijvend voorzien van de buitenschoolse kinderopvang ter ondersteuning van ouders. </a:t>
            </a:r>
          </a:p>
          <a:p>
            <a:pPr>
              <a:lnSpc>
                <a:spcPct val="150000"/>
              </a:lnSpc>
            </a:pPr>
            <a:r>
              <a:rPr lang="nl-BE" dirty="0"/>
              <a:t>Evalueren van het kwaliteitshandboek van de buitenschoolse kinderopvang Het Vinkemolentje</a:t>
            </a:r>
          </a:p>
          <a:p>
            <a:pPr>
              <a:lnSpc>
                <a:spcPct val="150000"/>
              </a:lnSpc>
            </a:pPr>
            <a:r>
              <a:rPr lang="nl-BE" dirty="0"/>
              <a:t>Behoud van bestaande grabbelpasactiviteiten en sportkampen </a:t>
            </a:r>
          </a:p>
        </p:txBody>
      </p:sp>
      <p:pic>
        <p:nvPicPr>
          <p:cNvPr id="3074" name="Picture 2" descr="Afbeeldingsresultaat voor kind ouder pict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634"/>
          <a:stretch>
            <a:fillRect/>
          </a:stretch>
        </p:blipFill>
        <p:spPr bwMode="auto">
          <a:xfrm>
            <a:off x="7253061" y="935848"/>
            <a:ext cx="3110139" cy="3405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95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Extra’s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Studenten de mogelijkheid geven om in de bib te studeren</a:t>
            </a:r>
          </a:p>
          <a:p>
            <a:pPr>
              <a:lnSpc>
                <a:spcPct val="150000"/>
              </a:lnSpc>
            </a:pPr>
            <a:r>
              <a:rPr lang="nl-BE" dirty="0"/>
              <a:t>Terugbetaling van de treinabonnementen</a:t>
            </a:r>
          </a:p>
          <a:p>
            <a:pPr>
              <a:lnSpc>
                <a:spcPct val="150000"/>
              </a:lnSpc>
            </a:pPr>
            <a:r>
              <a:rPr lang="nl-BE" dirty="0"/>
              <a:t>Cultureel en educatief aanbod verruimen voor leerlingen van de </a:t>
            </a:r>
            <a:r>
              <a:rPr lang="nl-BE" dirty="0" err="1"/>
              <a:t>Oosterzeelse</a:t>
            </a:r>
            <a:r>
              <a:rPr lang="nl-BE" dirty="0"/>
              <a:t> scholen onder andere via FABLAB</a:t>
            </a:r>
          </a:p>
          <a:p>
            <a:pPr>
              <a:lnSpc>
                <a:spcPct val="150000"/>
              </a:lnSpc>
            </a:pPr>
            <a:r>
              <a:rPr lang="nl-BE" dirty="0"/>
              <a:t>Cultureel aanbod naar de scholen vanuit De </a:t>
            </a:r>
            <a:r>
              <a:rPr lang="nl-BE" dirty="0" err="1"/>
              <a:t>Kluize</a:t>
            </a:r>
            <a:r>
              <a:rPr lang="nl-BE" dirty="0"/>
              <a:t> en de bibliotheek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15AE6-CAEA-4ECC-8EF6-76F04CE21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9086" y="2898139"/>
            <a:ext cx="5413829" cy="1061723"/>
          </a:xfrm>
        </p:spPr>
        <p:txBody>
          <a:bodyPr/>
          <a:lstStyle/>
          <a:p>
            <a:r>
              <a:rPr lang="nl-BE" sz="8800" dirty="0"/>
              <a:t>BEDANKT!</a:t>
            </a:r>
          </a:p>
        </p:txBody>
      </p:sp>
      <p:pic>
        <p:nvPicPr>
          <p:cNvPr id="1026" name="Picture 2" descr="C:\Users\Stafken\Pictures\Thanks-a-Million-Banner-e1535472738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2043113"/>
            <a:ext cx="5715000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88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3DECA6-D690-4BD6-BD1E-33C516305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Jeugdbeleid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2CDE552D-5559-4ADE-BEC7-DFB6A4F9BFE8}"/>
              </a:ext>
            </a:extLst>
          </p:cNvPr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Organiseren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Uitvoeren 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Besturen (tekening balans)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Vanaf 0 tot 30 jaar 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Over alle beleidsdomeinen heen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64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113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3DECA6-D690-4BD6-BD1E-33C516305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195" y="804672"/>
            <a:ext cx="3751291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BE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Speerpunten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2CDE552D-5559-4ADE-BEC7-DFB6A4F9BFE8}"/>
              </a:ext>
            </a:extLst>
          </p:cNvPr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Jeugdparticipatie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Jeugdveiligheid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Communicatie op maat van de jeugd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Jeugdwerkondersteuning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Ruimtelijk beleid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nl-BE" dirty="0">
                <a:latin typeface="+mj-lt"/>
                <a:ea typeface="+mj-ea"/>
                <a:cs typeface="+mj-cs"/>
              </a:rPr>
              <a:t>Opvanginitiatieven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64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113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74761-6C81-49AC-9BE5-E4C99C2F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Jeugdparticipatie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BBFBF4-1860-44C4-B5F3-E0D421463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3663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Inspraakmogelijkheid via adviesraden (middelen blijven behouden) </a:t>
            </a:r>
          </a:p>
          <a:p>
            <a:pPr>
              <a:lnSpc>
                <a:spcPct val="150000"/>
              </a:lnSpc>
            </a:pPr>
            <a:r>
              <a:rPr lang="nl-BE" dirty="0"/>
              <a:t>Inspraakmogelijkheid via jeugdmonitor</a:t>
            </a:r>
          </a:p>
          <a:p>
            <a:pPr>
              <a:lnSpc>
                <a:spcPct val="150000"/>
              </a:lnSpc>
            </a:pPr>
            <a:r>
              <a:rPr lang="nl-BE" dirty="0"/>
              <a:t>Organisatie van jeugdpanels</a:t>
            </a:r>
          </a:p>
          <a:p>
            <a:pPr>
              <a:lnSpc>
                <a:spcPct val="150000"/>
              </a:lnSpc>
            </a:pPr>
            <a:r>
              <a:rPr lang="nl-BE" dirty="0"/>
              <a:t>Sensibilisatie over participatiemogelijkheden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8194" name="Picture 2" descr="Afbeeldingsresultaat voor tekstballonn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3062" y="2686958"/>
            <a:ext cx="3539671" cy="3539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07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CE42A-0D68-4572-AFFE-81BECBEF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Jeugdveiligheid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5925F-D841-4648-B523-DFC7787FD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874517"/>
            <a:ext cx="5526493" cy="35935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l-BE" dirty="0"/>
              <a:t>JEUGDVEILIGHEID EN MOBILITEIT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geen zwaar doorgaand verkeer aan de schoolomgevingen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behalen van het SAVE- charter </a:t>
            </a:r>
          </a:p>
          <a:p>
            <a:pPr>
              <a:lnSpc>
                <a:spcPct val="150000"/>
              </a:lnSpc>
            </a:pPr>
            <a:r>
              <a:rPr lang="nl-BE" dirty="0"/>
              <a:t> JEUGDVEILIGHEID MBT PERSOONLIJKE INTEGRITEIT (ook op het web) 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faciliteren en organiseren van vormingen via AWEL, Stichting stop pesten en NO BLAME</a:t>
            </a:r>
          </a:p>
          <a:p>
            <a:pPr>
              <a:lnSpc>
                <a:spcPct val="150000"/>
              </a:lnSpc>
            </a:pPr>
            <a:r>
              <a:rPr lang="nl-BE" dirty="0"/>
              <a:t>JEUGDVEILIGHEID MET EEN HART 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preventief beleid</a:t>
            </a:r>
          </a:p>
        </p:txBody>
      </p:sp>
      <p:pic>
        <p:nvPicPr>
          <p:cNvPr id="7172" name="Picture 4" descr="Afbeeldingsresultaat voor welz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4585" y="2135528"/>
            <a:ext cx="3882061" cy="2586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95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AA8EB-41CF-4A22-87E5-5BA99726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 op maat van de jeugd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9C2EB1-0323-4CF9-9F65-EC3408BE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960436" cy="35935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Gebruik van moderne communicatiekanalen als informatiebron</a:t>
            </a:r>
          </a:p>
          <a:p>
            <a:pPr>
              <a:lnSpc>
                <a:spcPct val="150000"/>
              </a:lnSpc>
            </a:pPr>
            <a:r>
              <a:rPr lang="nl-BE" dirty="0"/>
              <a:t>Rubriek “</a:t>
            </a:r>
            <a:r>
              <a:rPr lang="nl-BE" dirty="0" err="1"/>
              <a:t>infoforyou</a:t>
            </a:r>
            <a:r>
              <a:rPr lang="nl-BE" dirty="0"/>
              <a:t>(</a:t>
            </a:r>
            <a:r>
              <a:rPr lang="nl-BE" dirty="0" err="1"/>
              <a:t>th</a:t>
            </a:r>
            <a:r>
              <a:rPr lang="nl-BE" dirty="0"/>
              <a:t>)” in het </a:t>
            </a:r>
            <a:r>
              <a:rPr lang="nl-BE" dirty="0" err="1"/>
              <a:t>infozine</a:t>
            </a:r>
            <a:r>
              <a:rPr lang="nl-BE" dirty="0"/>
              <a:t> op maat van de jeugd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6146" name="Picture 2" descr="Afbeeldingsresultaat voor social media 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519" y="1906361"/>
            <a:ext cx="4430938" cy="300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51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37075-B354-45EE-B6A5-76AE17FE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Jeugd(werk)ondersteuning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8AF2F5-AD32-4DC7-B592-13C27141E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4619"/>
            <a:ext cx="5541008" cy="44473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Behoud van subsidies en </a:t>
            </a:r>
            <a:r>
              <a:rPr lang="nl-BE" dirty="0" err="1"/>
              <a:t>good</a:t>
            </a:r>
            <a:r>
              <a:rPr lang="nl-BE" dirty="0"/>
              <a:t> </a:t>
            </a:r>
            <a:r>
              <a:rPr lang="nl-BE" dirty="0" err="1"/>
              <a:t>practices</a:t>
            </a:r>
            <a:r>
              <a:rPr lang="nl-BE" dirty="0"/>
              <a:t> ook subsidiëren</a:t>
            </a:r>
          </a:p>
          <a:p>
            <a:pPr>
              <a:lnSpc>
                <a:spcPct val="150000"/>
              </a:lnSpc>
            </a:pPr>
            <a:r>
              <a:rPr lang="nl-BE" dirty="0"/>
              <a:t>Speel- en sportroute</a:t>
            </a:r>
          </a:p>
          <a:p>
            <a:pPr>
              <a:lnSpc>
                <a:spcPct val="150000"/>
              </a:lnSpc>
            </a:pPr>
            <a:r>
              <a:rPr lang="nl-BE" dirty="0"/>
              <a:t>Opmaak van een speelbeheersplan</a:t>
            </a:r>
          </a:p>
          <a:p>
            <a:pPr>
              <a:lnSpc>
                <a:spcPct val="150000"/>
              </a:lnSpc>
            </a:pPr>
            <a:r>
              <a:rPr lang="nl-BE" dirty="0"/>
              <a:t>Organiseren van meer pop-up speel -en sportinitiatieven. </a:t>
            </a:r>
          </a:p>
          <a:p>
            <a:pPr>
              <a:lnSpc>
                <a:spcPct val="150000"/>
              </a:lnSpc>
            </a:pPr>
            <a:r>
              <a:rPr lang="nl-BE" dirty="0"/>
              <a:t>Speelboxen</a:t>
            </a:r>
          </a:p>
          <a:p>
            <a:endParaRPr lang="nl-BE" dirty="0"/>
          </a:p>
        </p:txBody>
      </p:sp>
      <p:pic>
        <p:nvPicPr>
          <p:cNvPr id="5122" name="Picture 2" descr="Afbeeldingsresultaat voor pop up skate oosterze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9576" y="2167390"/>
            <a:ext cx="4335777" cy="2898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12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11C60-9C47-41C4-8387-E2139211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Jeugd en ruimtelijke ordening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FB7C48-82D5-4E69-ADAC-D8BCC240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989465" cy="35935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Bestaande speelruimtes openstellen</a:t>
            </a:r>
          </a:p>
          <a:p>
            <a:pPr>
              <a:lnSpc>
                <a:spcPct val="150000"/>
              </a:lnSpc>
            </a:pPr>
            <a:r>
              <a:rPr lang="nl-BE" dirty="0"/>
              <a:t>Uitbreiding van het speelbos</a:t>
            </a:r>
          </a:p>
        </p:txBody>
      </p:sp>
      <p:pic>
        <p:nvPicPr>
          <p:cNvPr id="4098" name="Picture 2" descr="Afbeeldingsresultaat voor speelb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460" y="1872343"/>
            <a:ext cx="4762173" cy="3570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2342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streepte ran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Ion">
  <a:themeElements>
    <a:clrScheme name="Aangepast 1">
      <a:dk1>
        <a:srgbClr val="E6B729"/>
      </a:dk1>
      <a:lt1>
        <a:srgbClr val="171717"/>
      </a:lt1>
      <a:dk2>
        <a:srgbClr val="F2C51E"/>
      </a:dk2>
      <a:lt2>
        <a:srgbClr val="171717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221</Words>
  <Application>Microsoft Office PowerPoint</Application>
  <PresentationFormat>Breedbeeld</PresentationFormat>
  <Paragraphs>53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Courier New</vt:lpstr>
      <vt:lpstr>Gill Sans MT</vt:lpstr>
      <vt:lpstr>Impact</vt:lpstr>
      <vt:lpstr>Wingdings 3</vt:lpstr>
      <vt:lpstr>Badge</vt:lpstr>
      <vt:lpstr>Ion</vt:lpstr>
      <vt:lpstr>PowerPoint-presentatie</vt:lpstr>
      <vt:lpstr>BEDANKT!</vt:lpstr>
      <vt:lpstr>Jeugdbeleid</vt:lpstr>
      <vt:lpstr>Speerpunten</vt:lpstr>
      <vt:lpstr>Jeugdparticipatie</vt:lpstr>
      <vt:lpstr>Jeugdveiligheid </vt:lpstr>
      <vt:lpstr>Communicatie op maat van de jeugd</vt:lpstr>
      <vt:lpstr>Jeugd(werk)ondersteuning</vt:lpstr>
      <vt:lpstr>Jeugd en ruimtelijke ordening</vt:lpstr>
      <vt:lpstr>Jeugd- en vakantieinitiatieven</vt:lpstr>
      <vt:lpstr>Extra’s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hanna courtijn</dc:creator>
  <cp:lastModifiedBy>hanna courtijn</cp:lastModifiedBy>
  <cp:revision>57</cp:revision>
  <dcterms:created xsi:type="dcterms:W3CDTF">2018-09-13T08:28:35Z</dcterms:created>
  <dcterms:modified xsi:type="dcterms:W3CDTF">2018-09-30T21:32:37Z</dcterms:modified>
</cp:coreProperties>
</file>